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78" r:id="rId5"/>
    <p:sldId id="260" r:id="rId6"/>
    <p:sldId id="261" r:id="rId7"/>
    <p:sldId id="262" r:id="rId8"/>
    <p:sldId id="257" r:id="rId9"/>
    <p:sldId id="275" r:id="rId10"/>
    <p:sldId id="276" r:id="rId11"/>
    <p:sldId id="274" r:id="rId12"/>
    <p:sldId id="277" r:id="rId13"/>
    <p:sldId id="265" r:id="rId14"/>
    <p:sldId id="268" r:id="rId15"/>
    <p:sldId id="266" r:id="rId16"/>
    <p:sldId id="267" r:id="rId17"/>
    <p:sldId id="269" r:id="rId18"/>
    <p:sldId id="270" r:id="rId19"/>
    <p:sldId id="271" r:id="rId20"/>
    <p:sldId id="272" r:id="rId21"/>
    <p:sldId id="263" r:id="rId22"/>
    <p:sldId id="26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30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FBAED3-39F7-4AD2-BCD6-5DF5E3D4D95F}"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0FBAED3-39F7-4AD2-BCD6-5DF5E3D4D95F}"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FBAED3-39F7-4AD2-BCD6-5DF5E3D4D95F}"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FBAED3-39F7-4AD2-BCD6-5DF5E3D4D95F}" type="datetimeFigureOut">
              <a:rPr lang="en-US" smtClean="0"/>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FBAED3-39F7-4AD2-BCD6-5DF5E3D4D95F}" type="datetimeFigureOut">
              <a:rPr lang="en-US" smtClean="0"/>
              <a:t>7/26/2011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FBAED3-39F7-4AD2-BCD6-5DF5E3D4D95F}" type="datetimeFigureOut">
              <a:rPr lang="en-US" smtClean="0"/>
              <a:t>7/26/2011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BAED3-39F7-4AD2-BCD6-5DF5E3D4D95F}" type="datetimeFigureOut">
              <a:rPr lang="en-US" smtClean="0"/>
              <a:t>7/26/2011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0FBAED3-39F7-4AD2-BCD6-5DF5E3D4D95F}" type="datetimeFigureOut">
              <a:rPr lang="en-US" smtClean="0"/>
              <a:t>7/26/2011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86BAD11-8EE2-4DF7-9EBC-6CBF0874139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87215" y="0"/>
            <a:ext cx="8534400" cy="147002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CI 512: Teaching and Learning</a:t>
            </a:r>
            <a:endParaRPr lang="en-US" dirty="0"/>
          </a:p>
        </p:txBody>
      </p:sp>
      <p:sp>
        <p:nvSpPr>
          <p:cNvPr id="5" name="Subtitle 2"/>
          <p:cNvSpPr>
            <a:spLocks noGrp="1"/>
          </p:cNvSpPr>
          <p:nvPr>
            <p:ph type="subTitle" idx="1"/>
          </p:nvPr>
        </p:nvSpPr>
        <p:spPr>
          <a:xfrm>
            <a:off x="995825" y="1470025"/>
            <a:ext cx="7117180" cy="3886200"/>
          </a:xfrm>
        </p:spPr>
        <p:txBody>
          <a:bodyPr>
            <a:normAutofit/>
          </a:bodyPr>
          <a:lstStyle/>
          <a:p>
            <a:r>
              <a:rPr lang="en-US" dirty="0" smtClean="0"/>
              <a:t>Tuesday, 7/26: Week 2</a:t>
            </a:r>
            <a:endParaRPr lang="en-US" dirty="0"/>
          </a:p>
          <a:p>
            <a:r>
              <a:rPr lang="en-US" dirty="0"/>
              <a:t>	</a:t>
            </a:r>
            <a:r>
              <a:rPr lang="en-US" dirty="0" smtClean="0"/>
              <a:t>		Conceptual vs. Procedural Understanding</a:t>
            </a:r>
          </a:p>
          <a:p>
            <a:r>
              <a:rPr lang="en-US" dirty="0"/>
              <a:t>	</a:t>
            </a:r>
            <a:r>
              <a:rPr lang="en-US" dirty="0" smtClean="0"/>
              <a:t>		</a:t>
            </a:r>
            <a:r>
              <a:rPr lang="en-US" dirty="0"/>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22" y="2286000"/>
            <a:ext cx="8247185" cy="4435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6835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Questions</a:t>
            </a:r>
            <a:endParaRPr lang="en-US" dirty="0"/>
          </a:p>
        </p:txBody>
      </p:sp>
      <p:sp>
        <p:nvSpPr>
          <p:cNvPr id="3" name="Content Placeholder 2"/>
          <p:cNvSpPr>
            <a:spLocks noGrp="1"/>
          </p:cNvSpPr>
          <p:nvPr>
            <p:ph idx="1"/>
          </p:nvPr>
        </p:nvSpPr>
        <p:spPr/>
        <p:txBody>
          <a:bodyPr/>
          <a:lstStyle/>
          <a:p>
            <a:r>
              <a:rPr lang="en-US" dirty="0"/>
              <a:t>What is procedural/instrumental understanding? Why is it important?</a:t>
            </a:r>
          </a:p>
          <a:p>
            <a:r>
              <a:rPr lang="en-US" dirty="0" smtClean="0"/>
              <a:t>What is conceptual/relational understanding? Why is it important?</a:t>
            </a:r>
          </a:p>
          <a:p>
            <a:r>
              <a:rPr lang="en-US" dirty="0" smtClean="0"/>
              <a:t>Give a description of both conceptual and procedural understanding for (one or more) of the following topics:</a:t>
            </a:r>
          </a:p>
          <a:p>
            <a:pPr lvl="1"/>
            <a:r>
              <a:rPr lang="en-US" dirty="0" smtClean="0"/>
              <a:t>The vertex of a parabola</a:t>
            </a:r>
          </a:p>
          <a:p>
            <a:pPr lvl="1"/>
            <a:r>
              <a:rPr lang="en-US" dirty="0" smtClean="0"/>
              <a:t>The human circulatory system</a:t>
            </a:r>
          </a:p>
          <a:p>
            <a:pPr lvl="1"/>
            <a:r>
              <a:rPr lang="en-US" dirty="0" smtClean="0"/>
              <a:t>Gravity</a:t>
            </a:r>
          </a:p>
          <a:p>
            <a:pPr lvl="1"/>
            <a:r>
              <a:rPr lang="en-US" dirty="0" smtClean="0"/>
              <a:t>A topic of your group’s choosing</a:t>
            </a:r>
          </a:p>
          <a:p>
            <a:r>
              <a:rPr lang="en-US" dirty="0" smtClean="0"/>
              <a:t>For one of the above topics, design an activity/questions that help to assess or develop:</a:t>
            </a:r>
          </a:p>
          <a:p>
            <a:pPr marL="0" indent="0">
              <a:buNone/>
            </a:pPr>
            <a:r>
              <a:rPr lang="en-US" dirty="0"/>
              <a:t>	</a:t>
            </a:r>
            <a:r>
              <a:rPr lang="en-US" dirty="0" smtClean="0"/>
              <a:t>(a) conceptual understanding</a:t>
            </a:r>
            <a:br>
              <a:rPr lang="en-US" dirty="0" smtClean="0"/>
            </a:br>
            <a:r>
              <a:rPr lang="en-US" dirty="0" smtClean="0"/>
              <a:t>	(b) procedural understanding</a:t>
            </a:r>
            <a:endParaRPr lang="en-US" dirty="0"/>
          </a:p>
        </p:txBody>
      </p:sp>
    </p:spTree>
    <p:extLst>
      <p:ext uri="{BB962C8B-B14F-4D97-AF65-F5344CB8AC3E}">
        <p14:creationId xmlns:p14="http://schemas.microsoft.com/office/powerpoint/2010/main" val="3280303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905958" cy="924475"/>
          </a:xfrm>
        </p:spPr>
        <p:txBody>
          <a:bodyPr/>
          <a:lstStyle/>
          <a:p>
            <a:r>
              <a:rPr lang="en-US" dirty="0" smtClean="0"/>
              <a:t>Strands of Mathematical Proficiency</a:t>
            </a:r>
            <a:endParaRPr lang="en-US" dirty="0"/>
          </a:p>
        </p:txBody>
      </p:sp>
      <p:sp>
        <p:nvSpPr>
          <p:cNvPr id="3" name="Content Placeholder 2"/>
          <p:cNvSpPr>
            <a:spLocks noGrp="1"/>
          </p:cNvSpPr>
          <p:nvPr>
            <p:ph idx="1"/>
          </p:nvPr>
        </p:nvSpPr>
        <p:spPr>
          <a:xfrm>
            <a:off x="990600" y="1447800"/>
            <a:ext cx="7125112" cy="4051437"/>
          </a:xfrm>
        </p:spPr>
        <p:txBody>
          <a:bodyPr/>
          <a:lstStyle/>
          <a:p>
            <a:r>
              <a:rPr lang="en-US" i="1" dirty="0"/>
              <a:t>C</a:t>
            </a:r>
            <a:r>
              <a:rPr lang="en-US" i="1" dirty="0" smtClean="0"/>
              <a:t>onceptual </a:t>
            </a:r>
            <a:r>
              <a:rPr lang="en-US" i="1" dirty="0"/>
              <a:t>understanding</a:t>
            </a:r>
            <a:r>
              <a:rPr lang="en-US" dirty="0"/>
              <a:t>—comprehension of mathematical </a:t>
            </a:r>
            <a:r>
              <a:rPr lang="en-US" dirty="0" smtClean="0"/>
              <a:t>concepts, operations</a:t>
            </a:r>
            <a:r>
              <a:rPr lang="en-US" dirty="0"/>
              <a:t>, and relations</a:t>
            </a:r>
          </a:p>
          <a:p>
            <a:r>
              <a:rPr lang="en-US" i="1" dirty="0"/>
              <a:t>P</a:t>
            </a:r>
            <a:r>
              <a:rPr lang="en-US" i="1" dirty="0" smtClean="0"/>
              <a:t>rocedural </a:t>
            </a:r>
            <a:r>
              <a:rPr lang="en-US" i="1" dirty="0"/>
              <a:t>fluency</a:t>
            </a:r>
            <a:r>
              <a:rPr lang="en-US" dirty="0"/>
              <a:t>—skill in carrying out procedures flexibly, </a:t>
            </a:r>
            <a:r>
              <a:rPr lang="en-US" dirty="0" smtClean="0"/>
              <a:t>accurately, efficiently</a:t>
            </a:r>
            <a:r>
              <a:rPr lang="en-US" dirty="0"/>
              <a:t>, and appropriately</a:t>
            </a:r>
          </a:p>
          <a:p>
            <a:r>
              <a:rPr lang="en-US" i="1" dirty="0"/>
              <a:t>S</a:t>
            </a:r>
            <a:r>
              <a:rPr lang="en-US" i="1" dirty="0" smtClean="0"/>
              <a:t>trategic </a:t>
            </a:r>
            <a:r>
              <a:rPr lang="en-US" i="1" dirty="0"/>
              <a:t>competence</a:t>
            </a:r>
            <a:r>
              <a:rPr lang="en-US" dirty="0"/>
              <a:t>—ability to formulate, represent, and solve </a:t>
            </a:r>
            <a:r>
              <a:rPr lang="en-US" dirty="0" smtClean="0"/>
              <a:t>mathematical </a:t>
            </a:r>
            <a:r>
              <a:rPr lang="en-US" dirty="0"/>
              <a:t>problems</a:t>
            </a:r>
          </a:p>
          <a:p>
            <a:r>
              <a:rPr lang="en-US" i="1" dirty="0"/>
              <a:t>A</a:t>
            </a:r>
            <a:r>
              <a:rPr lang="en-US" i="1" dirty="0" smtClean="0"/>
              <a:t>daptive </a:t>
            </a:r>
            <a:r>
              <a:rPr lang="en-US" i="1" dirty="0"/>
              <a:t>reasoning</a:t>
            </a:r>
            <a:r>
              <a:rPr lang="en-US" dirty="0"/>
              <a:t>—capacity for logical thought, reflection, </a:t>
            </a:r>
            <a:r>
              <a:rPr lang="en-US" dirty="0" smtClean="0"/>
              <a:t>explanation</a:t>
            </a:r>
            <a:r>
              <a:rPr lang="en-US" dirty="0"/>
              <a:t>, and justification</a:t>
            </a:r>
          </a:p>
          <a:p>
            <a:r>
              <a:rPr lang="en-US" dirty="0"/>
              <a:t>P</a:t>
            </a:r>
            <a:r>
              <a:rPr lang="en-US" i="1" dirty="0" smtClean="0"/>
              <a:t>roductive </a:t>
            </a:r>
            <a:r>
              <a:rPr lang="en-US" i="1" dirty="0"/>
              <a:t>disposition</a:t>
            </a:r>
            <a:r>
              <a:rPr lang="en-US" dirty="0"/>
              <a:t>—habitual inclination to see mathematics </a:t>
            </a:r>
            <a:r>
              <a:rPr lang="en-US" dirty="0" smtClean="0"/>
              <a:t>as sensible</a:t>
            </a:r>
            <a:r>
              <a:rPr lang="en-US" dirty="0"/>
              <a:t>, useful</a:t>
            </a:r>
            <a:r>
              <a:rPr lang="en-US" dirty="0" smtClean="0"/>
              <a:t>,</a:t>
            </a:r>
            <a:r>
              <a:rPr lang="en-US" dirty="0"/>
              <a:t> and worthwhile, coupled with a belief in diligence and </a:t>
            </a:r>
            <a:r>
              <a:rPr lang="en-US" dirty="0" smtClean="0"/>
              <a:t>one’s own </a:t>
            </a:r>
            <a:r>
              <a:rPr lang="en-US" dirty="0"/>
              <a:t>efficacy</a:t>
            </a:r>
            <a:r>
              <a:rPr lang="en-US" dirty="0" smtClean="0"/>
              <a:t>.</a:t>
            </a:r>
            <a:endParaRPr lang="en-US" dirty="0"/>
          </a:p>
        </p:txBody>
      </p:sp>
      <p:sp>
        <p:nvSpPr>
          <p:cNvPr id="4" name="TextBox 3"/>
          <p:cNvSpPr txBox="1"/>
          <p:nvPr/>
        </p:nvSpPr>
        <p:spPr>
          <a:xfrm>
            <a:off x="996463" y="5638800"/>
            <a:ext cx="7239000" cy="923330"/>
          </a:xfrm>
          <a:prstGeom prst="rect">
            <a:avLst/>
          </a:prstGeom>
          <a:noFill/>
        </p:spPr>
        <p:txBody>
          <a:bodyPr wrap="square" rtlCol="0">
            <a:spAutoFit/>
          </a:bodyPr>
          <a:lstStyle/>
          <a:p>
            <a:pPr marL="457200" indent="-457200"/>
            <a:r>
              <a:rPr lang="en-US" dirty="0" smtClean="0"/>
              <a:t>Kilpatrick, J., Swafford</a:t>
            </a:r>
            <a:r>
              <a:rPr lang="en-US" dirty="0"/>
              <a:t>, </a:t>
            </a:r>
            <a:r>
              <a:rPr lang="en-US" dirty="0" smtClean="0"/>
              <a:t>J., &amp; </a:t>
            </a:r>
            <a:r>
              <a:rPr lang="en-US" dirty="0" err="1" smtClean="0"/>
              <a:t>Findell</a:t>
            </a:r>
            <a:r>
              <a:rPr lang="en-US" dirty="0" smtClean="0"/>
              <a:t>, B. (2001). </a:t>
            </a:r>
            <a:r>
              <a:rPr lang="en-US" i="1" dirty="0" smtClean="0"/>
              <a:t>Adding It Up: Helping Children Learn Mathematics</a:t>
            </a:r>
            <a:r>
              <a:rPr lang="en-US" i="1" dirty="0"/>
              <a:t>. download.nap.edu/</a:t>
            </a:r>
            <a:r>
              <a:rPr lang="en-US" i="1" dirty="0" err="1"/>
              <a:t>catalog.php?record_id</a:t>
            </a:r>
            <a:r>
              <a:rPr lang="en-US" i="1" dirty="0"/>
              <a:t>=9822</a:t>
            </a:r>
          </a:p>
        </p:txBody>
      </p:sp>
    </p:spTree>
    <p:extLst>
      <p:ext uri="{BB962C8B-B14F-4D97-AF65-F5344CB8AC3E}">
        <p14:creationId xmlns:p14="http://schemas.microsoft.com/office/powerpoint/2010/main" val="3775864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590800"/>
            <a:ext cx="7125113" cy="924475"/>
          </a:xfrm>
        </p:spPr>
        <p:txBody>
          <a:bodyPr/>
          <a:lstStyle/>
          <a:p>
            <a:r>
              <a:rPr lang="en-US" dirty="0" smtClean="0"/>
              <a:t>10 minute Break</a:t>
            </a:r>
            <a:endParaRPr lang="en-US" dirty="0"/>
          </a:p>
        </p:txBody>
      </p:sp>
    </p:spTree>
    <p:extLst>
      <p:ext uri="{BB962C8B-B14F-4D97-AF65-F5344CB8AC3E}">
        <p14:creationId xmlns:p14="http://schemas.microsoft.com/office/powerpoint/2010/main" val="462605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TIMSS Study</a:t>
            </a:r>
            <a:endParaRPr lang="en-US" dirty="0"/>
          </a:p>
        </p:txBody>
      </p:sp>
      <p:sp>
        <p:nvSpPr>
          <p:cNvPr id="3" name="Content Placeholder 2"/>
          <p:cNvSpPr>
            <a:spLocks noGrp="1"/>
          </p:cNvSpPr>
          <p:nvPr>
            <p:ph idx="1"/>
          </p:nvPr>
        </p:nvSpPr>
        <p:spPr/>
        <p:txBody>
          <a:bodyPr/>
          <a:lstStyle/>
          <a:p>
            <a:r>
              <a:rPr lang="en-US" dirty="0" smtClean="0"/>
              <a:t>Trends in International Math and Science Study</a:t>
            </a:r>
          </a:p>
          <a:p>
            <a:r>
              <a:rPr lang="en-US" dirty="0" smtClean="0"/>
              <a:t>Collected data on 4</a:t>
            </a:r>
            <a:r>
              <a:rPr lang="en-US" baseline="30000" dirty="0" smtClean="0"/>
              <a:t>th</a:t>
            </a:r>
            <a:r>
              <a:rPr lang="en-US" dirty="0" smtClean="0"/>
              <a:t> and 8</a:t>
            </a:r>
            <a:r>
              <a:rPr lang="en-US" baseline="30000" dirty="0" smtClean="0"/>
              <a:t>th</a:t>
            </a:r>
            <a:r>
              <a:rPr lang="en-US" dirty="0" smtClean="0"/>
              <a:t> grade students in more than 60 countries over a 12 year period (1995, 1999, 2003, 2007)</a:t>
            </a:r>
          </a:p>
          <a:p>
            <a:r>
              <a:rPr lang="en-US" dirty="0" smtClean="0"/>
              <a:t>Video data was collected in three countries: America, Japan and Germany</a:t>
            </a:r>
          </a:p>
          <a:p>
            <a:r>
              <a:rPr lang="en-US" dirty="0" smtClean="0"/>
              <a:t>More information at nces.ed.gov/</a:t>
            </a:r>
            <a:r>
              <a:rPr lang="en-US" dirty="0" err="1" smtClean="0"/>
              <a:t>timss</a:t>
            </a:r>
            <a:r>
              <a:rPr lang="en-US" dirty="0" smtClean="0"/>
              <a:t>/or </a:t>
            </a:r>
            <a:r>
              <a:rPr lang="en-US" dirty="0" err="1" smtClean="0"/>
              <a:t>google</a:t>
            </a:r>
            <a:r>
              <a:rPr lang="en-US" dirty="0" smtClean="0"/>
              <a:t> TIMSS</a:t>
            </a:r>
          </a:p>
          <a:p>
            <a:endParaRPr lang="en-US" dirty="0" smtClean="0"/>
          </a:p>
          <a:p>
            <a:endParaRPr lang="en-US" dirty="0"/>
          </a:p>
        </p:txBody>
      </p:sp>
    </p:spTree>
    <p:extLst>
      <p:ext uri="{BB962C8B-B14F-4D97-AF65-F5344CB8AC3E}">
        <p14:creationId xmlns:p14="http://schemas.microsoft.com/office/powerpoint/2010/main" val="3552257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TIMSS Methodology</a:t>
            </a:r>
            <a:endParaRPr lang="en-US" dirty="0"/>
          </a:p>
        </p:txBody>
      </p:sp>
      <p:sp>
        <p:nvSpPr>
          <p:cNvPr id="3" name="Content Placeholder 2"/>
          <p:cNvSpPr>
            <a:spLocks noGrp="1"/>
          </p:cNvSpPr>
          <p:nvPr>
            <p:ph idx="1"/>
          </p:nvPr>
        </p:nvSpPr>
        <p:spPr/>
        <p:txBody>
          <a:bodyPr/>
          <a:lstStyle/>
          <a:p>
            <a:r>
              <a:rPr lang="en-US" dirty="0" smtClean="0"/>
              <a:t>A subset of schools in each nation were randomly selected, and a random class period from each school was selected to be filmed. No substitutions were allowed.</a:t>
            </a:r>
          </a:p>
          <a:p>
            <a:r>
              <a:rPr lang="en-US" dirty="0" smtClean="0"/>
              <a:t>100 classes in Germany, 50 classes in Japan, and 81 classes in the U.S.</a:t>
            </a:r>
          </a:p>
          <a:p>
            <a:r>
              <a:rPr lang="en-US" dirty="0" smtClean="0"/>
              <a:t>Teachers were asked to teach a typical lesson, and self-reported data on the previous lesson was collected</a:t>
            </a:r>
          </a:p>
          <a:p>
            <a:r>
              <a:rPr lang="en-US" dirty="0" smtClean="0"/>
              <a:t>Although the presence of video cameras might affect classroom behavior, it is unlikely to change the types of follow-up questions a teacher would ask students</a:t>
            </a:r>
            <a:endParaRPr lang="en-US" dirty="0"/>
          </a:p>
        </p:txBody>
      </p:sp>
    </p:spTree>
    <p:extLst>
      <p:ext uri="{BB962C8B-B14F-4D97-AF65-F5344CB8AC3E}">
        <p14:creationId xmlns:p14="http://schemas.microsoft.com/office/powerpoint/2010/main" val="3398047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TIMSS Video Questions</a:t>
            </a:r>
            <a:endParaRPr lang="en-US" dirty="0"/>
          </a:p>
        </p:txBody>
      </p:sp>
      <p:sp>
        <p:nvSpPr>
          <p:cNvPr id="3" name="Content Placeholder 2"/>
          <p:cNvSpPr>
            <a:spLocks noGrp="1"/>
          </p:cNvSpPr>
          <p:nvPr>
            <p:ph idx="1"/>
          </p:nvPr>
        </p:nvSpPr>
        <p:spPr>
          <a:xfrm>
            <a:off x="533400" y="1807361"/>
            <a:ext cx="8077200" cy="4051437"/>
          </a:xfrm>
        </p:spPr>
        <p:txBody>
          <a:bodyPr>
            <a:noAutofit/>
          </a:bodyPr>
          <a:lstStyle/>
          <a:p>
            <a:r>
              <a:rPr lang="en-US" sz="2400" dirty="0" smtClean="0"/>
              <a:t> </a:t>
            </a:r>
            <a:r>
              <a:rPr lang="en-US" sz="2400" dirty="0"/>
              <a:t>What types of (a) procedural (b</a:t>
            </a:r>
            <a:r>
              <a:rPr lang="en-US" sz="2400" dirty="0" smtClean="0"/>
              <a:t>) conceptual </a:t>
            </a:r>
            <a:r>
              <a:rPr lang="en-US" sz="2400" dirty="0"/>
              <a:t>understandings are evidenced in this video?</a:t>
            </a:r>
          </a:p>
          <a:p>
            <a:r>
              <a:rPr lang="en-US" sz="2400" dirty="0" smtClean="0"/>
              <a:t>What do you think the teachers’ goals are in terms of conceptual and procedural understanding?</a:t>
            </a:r>
          </a:p>
          <a:p>
            <a:r>
              <a:rPr lang="en-US" sz="2400" dirty="0" smtClean="0"/>
              <a:t>How does the teacher encourage (a) procedural and (b) conceptual understanding in this video?</a:t>
            </a:r>
          </a:p>
          <a:p>
            <a:r>
              <a:rPr lang="en-US" sz="2400" dirty="0" smtClean="0"/>
              <a:t>How would you characterize the teachers’ beliefs with respect to conceptual and procedural understanding? </a:t>
            </a:r>
            <a:endParaRPr lang="en-US" sz="2400" dirty="0"/>
          </a:p>
        </p:txBody>
      </p:sp>
    </p:spTree>
    <p:extLst>
      <p:ext uri="{BB962C8B-B14F-4D97-AF65-F5344CB8AC3E}">
        <p14:creationId xmlns:p14="http://schemas.microsoft.com/office/powerpoint/2010/main" val="3944363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TIMSS</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err="1" smtClean="0"/>
              <a:t>Stiegler</a:t>
            </a:r>
            <a:r>
              <a:rPr lang="en-US" sz="2800" dirty="0" smtClean="0"/>
              <a:t> &amp; </a:t>
            </a:r>
            <a:r>
              <a:rPr lang="en-US" sz="2800" dirty="0" err="1" smtClean="0"/>
              <a:t>Heibert</a:t>
            </a:r>
            <a:r>
              <a:rPr lang="en-US" sz="2800" dirty="0" smtClean="0"/>
              <a:t> (1999) The Teaching Gap</a:t>
            </a:r>
          </a:p>
          <a:p>
            <a:pPr marL="0" indent="0">
              <a:buNone/>
            </a:pPr>
            <a:endParaRPr lang="en-US" sz="2800" dirty="0" smtClean="0"/>
          </a:p>
          <a:p>
            <a:r>
              <a:rPr lang="en-US" sz="2800" dirty="0"/>
              <a:t>I</a:t>
            </a:r>
            <a:r>
              <a:rPr lang="en-US" sz="2800" dirty="0" smtClean="0"/>
              <a:t>nternational group of teachers and teacher educators reviewed the videos</a:t>
            </a:r>
          </a:p>
          <a:p>
            <a:r>
              <a:rPr lang="en-US" sz="2800" dirty="0" smtClean="0"/>
              <a:t>Complex analytic process of repeated video viewing</a:t>
            </a:r>
            <a:endParaRPr lang="en-US" sz="2800" dirty="0"/>
          </a:p>
        </p:txBody>
      </p:sp>
    </p:spTree>
    <p:extLst>
      <p:ext uri="{BB962C8B-B14F-4D97-AF65-F5344CB8AC3E}">
        <p14:creationId xmlns:p14="http://schemas.microsoft.com/office/powerpoint/2010/main" val="1641916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TIMSS</a:t>
            </a:r>
            <a:endParaRPr lang="en-US" dirty="0"/>
          </a:p>
        </p:txBody>
      </p:sp>
      <p:sp>
        <p:nvSpPr>
          <p:cNvPr id="3" name="Content Placeholder 2"/>
          <p:cNvSpPr>
            <a:spLocks noGrp="1"/>
          </p:cNvSpPr>
          <p:nvPr>
            <p:ph idx="1"/>
          </p:nvPr>
        </p:nvSpPr>
        <p:spPr/>
        <p:txBody>
          <a:bodyPr/>
          <a:lstStyle/>
          <a:p>
            <a:pPr marL="0" indent="0">
              <a:buNone/>
            </a:pPr>
            <a:r>
              <a:rPr lang="en-US" sz="2800" dirty="0" smtClean="0"/>
              <a:t>Mottos for Teaching Mathematics</a:t>
            </a:r>
          </a:p>
          <a:p>
            <a:pPr marL="0" indent="0">
              <a:buNone/>
            </a:pPr>
            <a:endParaRPr lang="en-US" sz="2400" dirty="0" smtClean="0"/>
          </a:p>
          <a:p>
            <a:r>
              <a:rPr lang="en-US" sz="2400" dirty="0" smtClean="0"/>
              <a:t>Japanese: “Structured problem solving”</a:t>
            </a:r>
          </a:p>
          <a:p>
            <a:endParaRPr lang="en-US" sz="2400" dirty="0"/>
          </a:p>
          <a:p>
            <a:r>
              <a:rPr lang="en-US" sz="2400" dirty="0" smtClean="0"/>
              <a:t>German: “Developing advance procedures”</a:t>
            </a:r>
          </a:p>
          <a:p>
            <a:endParaRPr lang="en-US" sz="2400" dirty="0"/>
          </a:p>
          <a:p>
            <a:r>
              <a:rPr lang="en-US" sz="2400" dirty="0" smtClean="0"/>
              <a:t>American: “Learning terms and practicing procedures”</a:t>
            </a:r>
            <a:endParaRPr lang="en-US" sz="2400" dirty="0"/>
          </a:p>
        </p:txBody>
      </p:sp>
    </p:spTree>
    <p:extLst>
      <p:ext uri="{BB962C8B-B14F-4D97-AF65-F5344CB8AC3E}">
        <p14:creationId xmlns:p14="http://schemas.microsoft.com/office/powerpoint/2010/main" val="1652492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TIMMS </a:t>
            </a:r>
            <a:br>
              <a:rPr lang="en-US" dirty="0" smtClean="0"/>
            </a:br>
            <a:r>
              <a:rPr lang="en-US" dirty="0" smtClean="0"/>
              <a:t>(</a:t>
            </a:r>
            <a:r>
              <a:rPr lang="en-US" dirty="0" err="1" smtClean="0"/>
              <a:t>Stiegler</a:t>
            </a:r>
            <a:r>
              <a:rPr lang="en-US" dirty="0" smtClean="0"/>
              <a:t> &amp; </a:t>
            </a:r>
            <a:r>
              <a:rPr lang="en-US" dirty="0" err="1" smtClean="0"/>
              <a:t>Hiebert</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smtClean="0"/>
              <a:t>“In the Japanese lessons, there is the mathematics on the one hand, and the students on the other.  The students engage with the mathematics, and the teacher mediates the relationship between the two.”</a:t>
            </a:r>
            <a:endParaRPr lang="en-US" sz="2800" dirty="0"/>
          </a:p>
        </p:txBody>
      </p:sp>
    </p:spTree>
    <p:extLst>
      <p:ext uri="{BB962C8B-B14F-4D97-AF65-F5344CB8AC3E}">
        <p14:creationId xmlns:p14="http://schemas.microsoft.com/office/powerpoint/2010/main" val="4200936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TIMMS </a:t>
            </a:r>
            <a:br>
              <a:rPr lang="en-US" dirty="0" smtClean="0"/>
            </a:br>
            <a:r>
              <a:rPr lang="en-US" dirty="0" smtClean="0"/>
              <a:t>(</a:t>
            </a:r>
            <a:r>
              <a:rPr lang="en-US" dirty="0" err="1" smtClean="0"/>
              <a:t>Stiegler</a:t>
            </a:r>
            <a:r>
              <a:rPr lang="en-US" dirty="0" smtClean="0"/>
              <a:t> &amp; </a:t>
            </a:r>
            <a:r>
              <a:rPr lang="en-US" dirty="0" err="1" smtClean="0"/>
              <a:t>Hiebert</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smtClean="0"/>
              <a:t>“In Germany, there is the mathematics as well, but the teacher owns the mathematics and parcels it out to students as he sees fit, giving facts and information at just the right time.”</a:t>
            </a:r>
            <a:endParaRPr lang="en-US" sz="2800" dirty="0"/>
          </a:p>
        </p:txBody>
      </p:sp>
    </p:spTree>
    <p:extLst>
      <p:ext uri="{BB962C8B-B14F-4D97-AF65-F5344CB8AC3E}">
        <p14:creationId xmlns:p14="http://schemas.microsoft.com/office/powerpoint/2010/main" val="669943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Outline</a:t>
            </a:r>
            <a:br>
              <a:rPr lang="en-US" dirty="0" smtClean="0"/>
            </a:br>
            <a:r>
              <a:rPr lang="en-US" sz="2400" dirty="0" smtClean="0"/>
              <a:t>Conceptual and Procedural Understanding</a:t>
            </a:r>
            <a:endParaRPr lang="en-US" sz="2400" dirty="0"/>
          </a:p>
        </p:txBody>
      </p:sp>
      <p:sp>
        <p:nvSpPr>
          <p:cNvPr id="4" name="Content Placeholder 2"/>
          <p:cNvSpPr>
            <a:spLocks noGrp="1"/>
          </p:cNvSpPr>
          <p:nvPr>
            <p:ph idx="1"/>
          </p:nvPr>
        </p:nvSpPr>
        <p:spPr>
          <a:xfrm>
            <a:off x="990600" y="1981200"/>
            <a:ext cx="7125112" cy="4584837"/>
          </a:xfrm>
        </p:spPr>
        <p:txBody>
          <a:bodyPr>
            <a:normAutofit fontScale="92500" lnSpcReduction="20000"/>
          </a:bodyPr>
          <a:lstStyle/>
          <a:p>
            <a:pPr marL="0" indent="0">
              <a:buNone/>
            </a:pPr>
            <a:r>
              <a:rPr lang="en-US" dirty="0" smtClean="0"/>
              <a:t>Note Taker: Derek Baily            Observer: Karen </a:t>
            </a:r>
            <a:r>
              <a:rPr lang="en-US" dirty="0" err="1" smtClean="0"/>
              <a:t>Czarnecki</a:t>
            </a:r>
            <a:endParaRPr lang="en-US" dirty="0" smtClean="0"/>
          </a:p>
          <a:p>
            <a:pPr marL="0" indent="0">
              <a:buNone/>
            </a:pPr>
            <a:endParaRPr lang="en-US" dirty="0" smtClean="0"/>
          </a:p>
          <a:p>
            <a:r>
              <a:rPr lang="en-US" dirty="0" smtClean="0"/>
              <a:t>Logistics (9:00-9:05) </a:t>
            </a:r>
          </a:p>
          <a:p>
            <a:r>
              <a:rPr lang="en-US" dirty="0" smtClean="0"/>
              <a:t>Theory vs. Method (9:05-9:10)</a:t>
            </a:r>
          </a:p>
          <a:p>
            <a:r>
              <a:rPr lang="en-US" dirty="0" smtClean="0"/>
              <a:t>Conceptual and Procedural Understanding</a:t>
            </a:r>
          </a:p>
          <a:p>
            <a:pPr lvl="1"/>
            <a:r>
              <a:rPr lang="en-US" dirty="0" smtClean="0"/>
              <a:t>Small Group Discussions (9:10-9:40)</a:t>
            </a:r>
          </a:p>
          <a:p>
            <a:pPr lvl="1"/>
            <a:r>
              <a:rPr lang="en-US" dirty="0" smtClean="0"/>
              <a:t>Whole Class Discussion (9:40-10:10)</a:t>
            </a:r>
          </a:p>
          <a:p>
            <a:r>
              <a:rPr lang="en-US" dirty="0" smtClean="0"/>
              <a:t>Break (10:10-10:20)</a:t>
            </a:r>
          </a:p>
          <a:p>
            <a:r>
              <a:rPr lang="en-US" dirty="0" smtClean="0"/>
              <a:t>TIMSS Video Study</a:t>
            </a:r>
          </a:p>
          <a:p>
            <a:pPr lvl="1"/>
            <a:r>
              <a:rPr lang="en-US" dirty="0" smtClean="0"/>
              <a:t>Video Viewing (10:20-11:20)</a:t>
            </a:r>
          </a:p>
          <a:p>
            <a:pPr lvl="1"/>
            <a:r>
              <a:rPr lang="en-US" dirty="0" smtClean="0"/>
              <a:t>Whole Class Discussion (11:20-11:40)</a:t>
            </a:r>
          </a:p>
          <a:p>
            <a:r>
              <a:rPr lang="en-US" dirty="0" smtClean="0"/>
              <a:t>Observer Observations (11:40-11:45)</a:t>
            </a:r>
          </a:p>
          <a:p>
            <a:r>
              <a:rPr lang="en-US" dirty="0" smtClean="0"/>
              <a:t>Conclusions and Exit Cards (11:45-11:50)</a:t>
            </a:r>
          </a:p>
          <a:p>
            <a:endParaRPr lang="en-US" dirty="0" smtClean="0"/>
          </a:p>
          <a:p>
            <a:endParaRPr lang="en-US" dirty="0"/>
          </a:p>
        </p:txBody>
      </p:sp>
    </p:spTree>
    <p:extLst>
      <p:ext uri="{BB962C8B-B14F-4D97-AF65-F5344CB8AC3E}">
        <p14:creationId xmlns:p14="http://schemas.microsoft.com/office/powerpoint/2010/main" val="2516232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TIMMS </a:t>
            </a:r>
            <a:br>
              <a:rPr lang="en-US" dirty="0" smtClean="0"/>
            </a:br>
            <a:r>
              <a:rPr lang="en-US" dirty="0" smtClean="0"/>
              <a:t>(</a:t>
            </a:r>
            <a:r>
              <a:rPr lang="en-US" dirty="0" err="1" smtClean="0"/>
              <a:t>Stiegler</a:t>
            </a:r>
            <a:r>
              <a:rPr lang="en-US" dirty="0" smtClean="0"/>
              <a:t> &amp; </a:t>
            </a:r>
            <a:r>
              <a:rPr lang="en-US" dirty="0" err="1" smtClean="0"/>
              <a:t>Hiebert</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smtClean="0"/>
              <a:t>“In U.S. lessons, there are the students and there is the teacher. I have trouble finding the mathematics.  I just see interactions between students and teachers.”</a:t>
            </a:r>
            <a:endParaRPr lang="en-US" sz="2800" dirty="0"/>
          </a:p>
        </p:txBody>
      </p:sp>
    </p:spTree>
    <p:extLst>
      <p:ext uri="{BB962C8B-B14F-4D97-AF65-F5344CB8AC3E}">
        <p14:creationId xmlns:p14="http://schemas.microsoft.com/office/powerpoint/2010/main" val="4283719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67000"/>
            <a:ext cx="7125113" cy="924475"/>
          </a:xfrm>
        </p:spPr>
        <p:txBody>
          <a:bodyPr/>
          <a:lstStyle/>
          <a:p>
            <a:r>
              <a:rPr lang="en-US" sz="4400" dirty="0" smtClean="0"/>
              <a:t>Observer Observations</a:t>
            </a:r>
            <a:endParaRPr lang="en-US" sz="4400" dirty="0"/>
          </a:p>
        </p:txBody>
      </p:sp>
    </p:spTree>
    <p:extLst>
      <p:ext uri="{BB962C8B-B14F-4D97-AF65-F5344CB8AC3E}">
        <p14:creationId xmlns:p14="http://schemas.microsoft.com/office/powerpoint/2010/main" val="1836601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Cards</a:t>
            </a:r>
            <a:endParaRPr lang="en-US" dirty="0"/>
          </a:p>
        </p:txBody>
      </p:sp>
      <p:sp>
        <p:nvSpPr>
          <p:cNvPr id="3" name="Content Placeholder 2"/>
          <p:cNvSpPr>
            <a:spLocks noGrp="1"/>
          </p:cNvSpPr>
          <p:nvPr>
            <p:ph idx="1"/>
          </p:nvPr>
        </p:nvSpPr>
        <p:spPr/>
        <p:txBody>
          <a:bodyPr/>
          <a:lstStyle/>
          <a:p>
            <a:r>
              <a:rPr lang="en-US" sz="2400" dirty="0" smtClean="0"/>
              <a:t>Rate your level of participation for today (0-3)</a:t>
            </a:r>
          </a:p>
          <a:p>
            <a:r>
              <a:rPr lang="en-US" sz="2400" dirty="0" smtClean="0"/>
              <a:t>What was one thing you learned during today’s class?</a:t>
            </a:r>
          </a:p>
          <a:p>
            <a:r>
              <a:rPr lang="en-US" sz="2400" dirty="0" smtClean="0"/>
              <a:t>What is one thing you would like to know more about from today’s class?</a:t>
            </a:r>
          </a:p>
          <a:p>
            <a:endParaRPr lang="en-US" dirty="0"/>
          </a:p>
        </p:txBody>
      </p:sp>
    </p:spTree>
    <p:extLst>
      <p:ext uri="{BB962C8B-B14F-4D97-AF65-F5344CB8AC3E}">
        <p14:creationId xmlns:p14="http://schemas.microsoft.com/office/powerpoint/2010/main" val="933616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Readings for Thursday</a:t>
            </a:r>
            <a:endParaRPr lang="en-US" dirty="0"/>
          </a:p>
        </p:txBody>
      </p:sp>
      <p:sp>
        <p:nvSpPr>
          <p:cNvPr id="3" name="Content Placeholder 2"/>
          <p:cNvSpPr>
            <a:spLocks noGrp="1"/>
          </p:cNvSpPr>
          <p:nvPr>
            <p:ph idx="1"/>
          </p:nvPr>
        </p:nvSpPr>
        <p:spPr/>
        <p:txBody>
          <a:bodyPr>
            <a:normAutofit lnSpcReduction="10000"/>
          </a:bodyPr>
          <a:lstStyle/>
          <a:p>
            <a:pPr marL="466725" indent="-466725">
              <a:buNone/>
            </a:pPr>
            <a:r>
              <a:rPr lang="en-US" dirty="0" err="1"/>
              <a:t>Bransford</a:t>
            </a:r>
            <a:r>
              <a:rPr lang="en-US" dirty="0"/>
              <a:t>, J. D., Brown, A. L., &amp; Cocking, R. R. (Eds.). (1999). </a:t>
            </a:r>
            <a:r>
              <a:rPr lang="en-US" dirty="0" smtClean="0"/>
              <a:t>How </a:t>
            </a:r>
            <a:r>
              <a:rPr lang="en-US" dirty="0"/>
              <a:t>People Learn: Brain, Mind, Experience, and School. </a:t>
            </a:r>
            <a:r>
              <a:rPr lang="en-US" dirty="0" smtClean="0"/>
              <a:t>Washington </a:t>
            </a:r>
            <a:r>
              <a:rPr lang="en-US" dirty="0"/>
              <a:t>D.C.: National Academy Press.</a:t>
            </a:r>
          </a:p>
          <a:p>
            <a:pPr marL="466725" indent="-466725">
              <a:buNone/>
            </a:pPr>
            <a:r>
              <a:rPr lang="en-US" dirty="0" err="1"/>
              <a:t>Lobato</a:t>
            </a:r>
            <a:r>
              <a:rPr lang="en-US" dirty="0"/>
              <a:t>, J. (2003). How design research can inform a rethinking </a:t>
            </a:r>
            <a:r>
              <a:rPr lang="en-US" dirty="0" smtClean="0"/>
              <a:t>of </a:t>
            </a:r>
            <a:r>
              <a:rPr lang="en-US" dirty="0"/>
              <a:t>transfer and vice versa. Educational Researcher, 32(1), </a:t>
            </a:r>
            <a:r>
              <a:rPr lang="en-US" dirty="0" smtClean="0"/>
              <a:t>17-20.</a:t>
            </a:r>
          </a:p>
          <a:p>
            <a:pPr marL="466725" indent="-466725">
              <a:buNone/>
            </a:pPr>
            <a:r>
              <a:rPr lang="en-US" dirty="0" err="1"/>
              <a:t>Carraher</a:t>
            </a:r>
            <a:r>
              <a:rPr lang="en-US" dirty="0"/>
              <a:t>, T., </a:t>
            </a:r>
            <a:r>
              <a:rPr lang="en-US" dirty="0" err="1"/>
              <a:t>Carraher</a:t>
            </a:r>
            <a:r>
              <a:rPr lang="en-US" dirty="0"/>
              <a:t>, D., &amp; Schliemann, A. (1985). Mathematics in the streets and in schools. </a:t>
            </a:r>
            <a:r>
              <a:rPr lang="en-US" dirty="0" smtClean="0"/>
              <a:t>British </a:t>
            </a:r>
            <a:r>
              <a:rPr lang="en-US" dirty="0"/>
              <a:t>Journal of Developmental Psychology, 3, </a:t>
            </a:r>
            <a:r>
              <a:rPr lang="en-US" dirty="0" smtClean="0"/>
              <a:t>21-29</a:t>
            </a:r>
          </a:p>
          <a:p>
            <a:r>
              <a:rPr lang="en-US" dirty="0" smtClean="0"/>
              <a:t>Optional Reading:</a:t>
            </a:r>
          </a:p>
          <a:p>
            <a:pPr marL="392113" indent="-392113">
              <a:buNone/>
            </a:pPr>
            <a:r>
              <a:rPr lang="en-US" dirty="0" smtClean="0"/>
              <a:t>Robertson, W. (1990). Detection of cognitive </a:t>
            </a:r>
            <a:r>
              <a:rPr lang="en-US" dirty="0"/>
              <a:t>s</a:t>
            </a:r>
            <a:r>
              <a:rPr lang="en-US" dirty="0" smtClean="0"/>
              <a:t>tructure with protocol </a:t>
            </a:r>
            <a:r>
              <a:rPr lang="en-US" dirty="0"/>
              <a:t>d</a:t>
            </a:r>
            <a:r>
              <a:rPr lang="en-US" dirty="0" smtClean="0"/>
              <a:t>ata: Prediction performance on physics transfer problems. </a:t>
            </a:r>
            <a:r>
              <a:rPr lang="en-US" i="1" dirty="0" smtClean="0"/>
              <a:t>Cognitive Science</a:t>
            </a:r>
            <a:r>
              <a:rPr lang="en-US" dirty="0" smtClean="0"/>
              <a:t> 14, 253-280.</a:t>
            </a:r>
          </a:p>
          <a:p>
            <a:endParaRPr lang="en-US" dirty="0"/>
          </a:p>
        </p:txBody>
      </p:sp>
    </p:spTree>
    <p:extLst>
      <p:ext uri="{BB962C8B-B14F-4D97-AF65-F5344CB8AC3E}">
        <p14:creationId xmlns:p14="http://schemas.microsoft.com/office/powerpoint/2010/main" val="98801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Responses</a:t>
            </a:r>
            <a:endParaRPr lang="en-US" dirty="0"/>
          </a:p>
        </p:txBody>
      </p:sp>
      <p:sp>
        <p:nvSpPr>
          <p:cNvPr id="3" name="Content Placeholder 2"/>
          <p:cNvSpPr>
            <a:spLocks noGrp="1"/>
          </p:cNvSpPr>
          <p:nvPr>
            <p:ph idx="1"/>
          </p:nvPr>
        </p:nvSpPr>
        <p:spPr/>
        <p:txBody>
          <a:bodyPr>
            <a:normAutofit/>
          </a:bodyPr>
          <a:lstStyle/>
          <a:p>
            <a:r>
              <a:rPr lang="en-US" sz="2800" dirty="0" smtClean="0"/>
              <a:t>Keep it brief and to the point</a:t>
            </a:r>
            <a:endParaRPr lang="en-US" sz="2800" dirty="0" smtClean="0"/>
          </a:p>
          <a:p>
            <a:r>
              <a:rPr lang="en-US" sz="2800" dirty="0" smtClean="0"/>
              <a:t>No longer a 350 word limit</a:t>
            </a:r>
            <a:endParaRPr lang="en-US" sz="2800" dirty="0"/>
          </a:p>
        </p:txBody>
      </p:sp>
    </p:spTree>
    <p:extLst>
      <p:ext uri="{BB962C8B-B14F-4D97-AF65-F5344CB8AC3E}">
        <p14:creationId xmlns:p14="http://schemas.microsoft.com/office/powerpoint/2010/main" val="2884393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Reflections</a:t>
            </a:r>
            <a:endParaRPr lang="en-US" dirty="0"/>
          </a:p>
        </p:txBody>
      </p:sp>
      <p:sp>
        <p:nvSpPr>
          <p:cNvPr id="3" name="Content Placeholder 2"/>
          <p:cNvSpPr>
            <a:spLocks noGrp="1"/>
          </p:cNvSpPr>
          <p:nvPr>
            <p:ph idx="1"/>
          </p:nvPr>
        </p:nvSpPr>
        <p:spPr>
          <a:xfrm>
            <a:off x="1009443" y="838200"/>
            <a:ext cx="7125112" cy="5562601"/>
          </a:xfrm>
        </p:spPr>
        <p:txBody>
          <a:bodyPr/>
          <a:lstStyle/>
          <a:p>
            <a:r>
              <a:rPr lang="en-US" dirty="0" smtClean="0"/>
              <a:t>Readings and discussion don’t focus on my specific teaching context</a:t>
            </a:r>
          </a:p>
          <a:p>
            <a:pPr lvl="1"/>
            <a:r>
              <a:rPr lang="en-US" dirty="0" smtClean="0"/>
              <a:t>I/we need to do a better job at bringing conversation back to how these examples relate to our specific foci</a:t>
            </a:r>
          </a:p>
          <a:p>
            <a:r>
              <a:rPr lang="en-US" dirty="0" smtClean="0"/>
              <a:t>Request for more reflection time</a:t>
            </a:r>
          </a:p>
          <a:p>
            <a:r>
              <a:rPr lang="en-US" dirty="0" smtClean="0"/>
              <a:t>Small Group Discussions</a:t>
            </a:r>
          </a:p>
          <a:p>
            <a:pPr lvl="1"/>
            <a:r>
              <a:rPr lang="en-US" dirty="0" smtClean="0"/>
              <a:t>Some small groups had successful discussions</a:t>
            </a:r>
          </a:p>
          <a:p>
            <a:pPr lvl="1"/>
            <a:r>
              <a:rPr lang="en-US" dirty="0" smtClean="0"/>
              <a:t>Other small groups were dominated by a single speaker</a:t>
            </a:r>
          </a:p>
          <a:p>
            <a:pPr lvl="1"/>
            <a:r>
              <a:rPr lang="en-US" dirty="0" smtClean="0"/>
              <a:t>Written questions for the small group time</a:t>
            </a:r>
            <a:endParaRPr lang="en-US" dirty="0"/>
          </a:p>
        </p:txBody>
      </p:sp>
    </p:spTree>
    <p:extLst>
      <p:ext uri="{BB962C8B-B14F-4D97-AF65-F5344CB8AC3E}">
        <p14:creationId xmlns:p14="http://schemas.microsoft.com/office/powerpoint/2010/main" val="2205185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vs. Method</a:t>
            </a:r>
            <a:endParaRPr lang="en-US" dirty="0"/>
          </a:p>
        </p:txBody>
      </p:sp>
      <p:sp>
        <p:nvSpPr>
          <p:cNvPr id="3" name="Content Placeholder 2"/>
          <p:cNvSpPr>
            <a:spLocks noGrp="1"/>
          </p:cNvSpPr>
          <p:nvPr>
            <p:ph idx="1"/>
          </p:nvPr>
        </p:nvSpPr>
        <p:spPr/>
        <p:txBody>
          <a:bodyPr>
            <a:noAutofit/>
          </a:bodyPr>
          <a:lstStyle/>
          <a:p>
            <a:r>
              <a:rPr lang="en-US" sz="2400" dirty="0" smtClean="0"/>
              <a:t>Behaviorism as a </a:t>
            </a:r>
            <a:r>
              <a:rPr lang="en-US" sz="2400" b="1" dirty="0" smtClean="0"/>
              <a:t>theory</a:t>
            </a:r>
            <a:r>
              <a:rPr lang="en-US" sz="2400" dirty="0" smtClean="0"/>
              <a:t> of learning</a:t>
            </a:r>
          </a:p>
          <a:p>
            <a:pPr lvl="1"/>
            <a:r>
              <a:rPr lang="en-US" sz="2000" dirty="0" smtClean="0"/>
              <a:t>Learning is exhibited only through external behaviors</a:t>
            </a:r>
          </a:p>
          <a:p>
            <a:pPr lvl="1"/>
            <a:r>
              <a:rPr lang="en-US" sz="2000" dirty="0" smtClean="0"/>
              <a:t>Classical Conditioning: Subjects can be conditioned to have </a:t>
            </a:r>
            <a:r>
              <a:rPr lang="en-US" sz="2000" dirty="0"/>
              <a:t>i</a:t>
            </a:r>
            <a:r>
              <a:rPr lang="en-US" sz="2000" dirty="0" smtClean="0"/>
              <a:t>nvoluntary responses  to artificial stimulus</a:t>
            </a:r>
          </a:p>
          <a:p>
            <a:pPr lvl="1"/>
            <a:r>
              <a:rPr lang="en-US" sz="2000" dirty="0" smtClean="0"/>
              <a:t>Operant Conditioning: Positive (or negative) reinforcement strengths the bonds between stimulus and response</a:t>
            </a:r>
            <a:endParaRPr lang="en-US" sz="2400" dirty="0"/>
          </a:p>
          <a:p>
            <a:r>
              <a:rPr lang="en-US" sz="2400" dirty="0" smtClean="0"/>
              <a:t>Drill and practice as a </a:t>
            </a:r>
            <a:r>
              <a:rPr lang="en-US" sz="2400" b="1" dirty="0" smtClean="0"/>
              <a:t>method</a:t>
            </a:r>
            <a:r>
              <a:rPr lang="en-US" sz="2400" dirty="0" smtClean="0"/>
              <a:t> for instruction</a:t>
            </a:r>
            <a:endParaRPr lang="en-US" sz="2400" dirty="0"/>
          </a:p>
        </p:txBody>
      </p:sp>
    </p:spTree>
    <p:extLst>
      <p:ext uri="{BB962C8B-B14F-4D97-AF65-F5344CB8AC3E}">
        <p14:creationId xmlns:p14="http://schemas.microsoft.com/office/powerpoint/2010/main" val="1714968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we learn?</a:t>
            </a:r>
            <a:endParaRPr lang="en-US" dirty="0"/>
          </a:p>
        </p:txBody>
      </p:sp>
      <p:sp>
        <p:nvSpPr>
          <p:cNvPr id="3" name="Content Placeholder 2"/>
          <p:cNvSpPr>
            <a:spLocks noGrp="1"/>
          </p:cNvSpPr>
          <p:nvPr>
            <p:ph idx="1"/>
          </p:nvPr>
        </p:nvSpPr>
        <p:spPr>
          <a:xfrm>
            <a:off x="914400" y="1447800"/>
            <a:ext cx="7125112" cy="4051437"/>
          </a:xfrm>
        </p:spPr>
        <p:txBody>
          <a:bodyPr>
            <a:normAutofit/>
          </a:bodyPr>
          <a:lstStyle/>
          <a:p>
            <a:r>
              <a:rPr lang="en-US" sz="2400" dirty="0" smtClean="0"/>
              <a:t>Conceptual and procedural understandings </a:t>
            </a:r>
            <a:r>
              <a:rPr lang="en-US" sz="2400" b="1" dirty="0" smtClean="0"/>
              <a:t>do not </a:t>
            </a:r>
            <a:r>
              <a:rPr lang="en-US" sz="2400" dirty="0" smtClean="0"/>
              <a:t>form a theory for learning: instead they seek to answer the question “What should one learn?”</a:t>
            </a:r>
          </a:p>
          <a:p>
            <a:r>
              <a:rPr lang="en-US" sz="2400" dirty="0" smtClean="0"/>
              <a:t>Orientations toward conceptual and procedural understandings have </a:t>
            </a:r>
            <a:r>
              <a:rPr lang="en-US" sz="2400" b="1" dirty="0" smtClean="0"/>
              <a:t>implications</a:t>
            </a:r>
            <a:r>
              <a:rPr lang="en-US" sz="2400" dirty="0" smtClean="0"/>
              <a:t> for teaching practices</a:t>
            </a:r>
            <a:endParaRPr lang="en-US" sz="2400" dirty="0"/>
          </a:p>
        </p:txBody>
      </p:sp>
    </p:spTree>
    <p:extLst>
      <p:ext uri="{BB962C8B-B14F-4D97-AF65-F5344CB8AC3E}">
        <p14:creationId xmlns:p14="http://schemas.microsoft.com/office/powerpoint/2010/main" val="1862936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685800"/>
            <a:ext cx="4838700" cy="5576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4353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3681124"/>
              </p:ext>
            </p:extLst>
          </p:nvPr>
        </p:nvGraphicFramePr>
        <p:xfrm>
          <a:off x="1009650" y="1806575"/>
          <a:ext cx="7600950" cy="1854200"/>
        </p:xfrm>
        <a:graphic>
          <a:graphicData uri="http://schemas.openxmlformats.org/drawingml/2006/table">
            <a:tbl>
              <a:tblPr firstRow="1" bandRow="1">
                <a:tableStyleId>{5C22544A-7EE6-4342-B048-85BDC9FD1C3A}</a:tableStyleId>
              </a:tblPr>
              <a:tblGrid>
                <a:gridCol w="1266825"/>
                <a:gridCol w="1266825"/>
                <a:gridCol w="1266825"/>
                <a:gridCol w="1266825"/>
                <a:gridCol w="1266825"/>
                <a:gridCol w="1266825"/>
              </a:tblGrid>
              <a:tr h="370840">
                <a:tc>
                  <a:txBody>
                    <a:bodyPr/>
                    <a:lstStyle/>
                    <a:p>
                      <a:r>
                        <a:rPr lang="en-US" dirty="0" smtClean="0"/>
                        <a:t>Group 1</a:t>
                      </a:r>
                      <a:endParaRPr lang="en-US" dirty="0"/>
                    </a:p>
                  </a:txBody>
                  <a:tcPr/>
                </a:tc>
                <a:tc>
                  <a:txBody>
                    <a:bodyPr/>
                    <a:lstStyle/>
                    <a:p>
                      <a:r>
                        <a:rPr lang="en-US" dirty="0" smtClean="0"/>
                        <a:t>Group 2</a:t>
                      </a:r>
                      <a:endParaRPr lang="en-US" dirty="0"/>
                    </a:p>
                  </a:txBody>
                  <a:tcPr/>
                </a:tc>
                <a:tc>
                  <a:txBody>
                    <a:bodyPr/>
                    <a:lstStyle/>
                    <a:p>
                      <a:r>
                        <a:rPr lang="en-US" dirty="0" smtClean="0"/>
                        <a:t>Group 3</a:t>
                      </a:r>
                      <a:endParaRPr lang="en-US" dirty="0"/>
                    </a:p>
                  </a:txBody>
                  <a:tcPr/>
                </a:tc>
                <a:tc>
                  <a:txBody>
                    <a:bodyPr/>
                    <a:lstStyle/>
                    <a:p>
                      <a:r>
                        <a:rPr lang="en-US" dirty="0" smtClean="0"/>
                        <a:t>Group 4</a:t>
                      </a:r>
                      <a:endParaRPr lang="en-US" dirty="0"/>
                    </a:p>
                  </a:txBody>
                  <a:tcPr/>
                </a:tc>
                <a:tc>
                  <a:txBody>
                    <a:bodyPr/>
                    <a:lstStyle/>
                    <a:p>
                      <a:r>
                        <a:rPr lang="en-US" dirty="0" smtClean="0"/>
                        <a:t>Group 5</a:t>
                      </a:r>
                      <a:endParaRPr lang="en-US" dirty="0"/>
                    </a:p>
                  </a:txBody>
                  <a:tcPr/>
                </a:tc>
                <a:tc>
                  <a:txBody>
                    <a:bodyPr/>
                    <a:lstStyle/>
                    <a:p>
                      <a:r>
                        <a:rPr lang="en-US" dirty="0" smtClean="0"/>
                        <a:t>Group 6</a:t>
                      </a:r>
                      <a:endParaRPr lang="en-US" dirty="0"/>
                    </a:p>
                  </a:txBody>
                  <a:tcPr/>
                </a:tc>
              </a:tr>
              <a:tr h="370840">
                <a:tc>
                  <a:txBody>
                    <a:bodyPr/>
                    <a:lstStyle/>
                    <a:p>
                      <a:r>
                        <a:rPr lang="en-US" dirty="0" smtClean="0"/>
                        <a:t>*Mike P.</a:t>
                      </a:r>
                      <a:endParaRPr lang="en-US" dirty="0"/>
                    </a:p>
                  </a:txBody>
                  <a:tcPr/>
                </a:tc>
                <a:tc>
                  <a:txBody>
                    <a:bodyPr/>
                    <a:lstStyle/>
                    <a:p>
                      <a:r>
                        <a:rPr lang="en-US" dirty="0" smtClean="0"/>
                        <a:t>*</a:t>
                      </a:r>
                      <a:r>
                        <a:rPr lang="en-US" dirty="0" err="1" smtClean="0"/>
                        <a:t>Westie</a:t>
                      </a:r>
                      <a:endParaRPr lang="en-US" dirty="0"/>
                    </a:p>
                  </a:txBody>
                  <a:tcPr/>
                </a:tc>
                <a:tc>
                  <a:txBody>
                    <a:bodyPr/>
                    <a:lstStyle/>
                    <a:p>
                      <a:r>
                        <a:rPr lang="en-US" dirty="0" smtClean="0"/>
                        <a:t>*Mike</a:t>
                      </a:r>
                      <a:r>
                        <a:rPr lang="en-US" baseline="0" dirty="0" smtClean="0"/>
                        <a:t> 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*Karen</a:t>
                      </a:r>
                    </a:p>
                  </a:txBody>
                  <a:tcPr/>
                </a:tc>
                <a:tc>
                  <a:txBody>
                    <a:bodyPr/>
                    <a:lstStyle/>
                    <a:p>
                      <a:r>
                        <a:rPr lang="en-US" dirty="0" smtClean="0"/>
                        <a:t>*Kyle</a:t>
                      </a:r>
                      <a:endParaRPr lang="en-US" dirty="0"/>
                    </a:p>
                  </a:txBody>
                  <a:tcPr/>
                </a:tc>
                <a:tc>
                  <a:txBody>
                    <a:bodyPr/>
                    <a:lstStyle/>
                    <a:p>
                      <a:r>
                        <a:rPr lang="en-US" dirty="0" smtClean="0"/>
                        <a:t>*Greg</a:t>
                      </a:r>
                      <a:endParaRPr lang="en-US" dirty="0"/>
                    </a:p>
                  </a:txBody>
                  <a:tcPr/>
                </a:tc>
              </a:tr>
              <a:tr h="370840">
                <a:tc>
                  <a:txBody>
                    <a:bodyPr/>
                    <a:lstStyle/>
                    <a:p>
                      <a:r>
                        <a:rPr lang="en-US" dirty="0" smtClean="0"/>
                        <a:t>Sean</a:t>
                      </a:r>
                      <a:endParaRPr lang="en-US" dirty="0"/>
                    </a:p>
                  </a:txBody>
                  <a:tcPr/>
                </a:tc>
                <a:tc>
                  <a:txBody>
                    <a:bodyPr/>
                    <a:lstStyle/>
                    <a:p>
                      <a:r>
                        <a:rPr lang="en-US" dirty="0" smtClean="0"/>
                        <a:t>Derek</a:t>
                      </a:r>
                      <a:endParaRPr lang="en-US" dirty="0"/>
                    </a:p>
                  </a:txBody>
                  <a:tcPr/>
                </a:tc>
                <a:tc>
                  <a:txBody>
                    <a:bodyPr/>
                    <a:lstStyle/>
                    <a:p>
                      <a:r>
                        <a:rPr lang="en-US" dirty="0" smtClean="0"/>
                        <a:t>Michael</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Casey</a:t>
                      </a:r>
                    </a:p>
                  </a:txBody>
                  <a:tcPr/>
                </a:tc>
                <a:tc>
                  <a:txBody>
                    <a:bodyPr/>
                    <a:lstStyle/>
                    <a:p>
                      <a:r>
                        <a:rPr lang="en-US" dirty="0" err="1" smtClean="0"/>
                        <a:t>Teale</a:t>
                      </a:r>
                      <a:endParaRPr lang="en-US" dirty="0"/>
                    </a:p>
                  </a:txBody>
                  <a:tcPr/>
                </a:tc>
                <a:tc>
                  <a:txBody>
                    <a:bodyPr/>
                    <a:lstStyle/>
                    <a:p>
                      <a:r>
                        <a:rPr lang="en-US" dirty="0" smtClean="0"/>
                        <a:t>Colin</a:t>
                      </a:r>
                      <a:endParaRPr lang="en-US" dirty="0"/>
                    </a:p>
                  </a:txBody>
                  <a:tcPr/>
                </a:tc>
              </a:tr>
              <a:tr h="370840">
                <a:tc>
                  <a:txBody>
                    <a:bodyPr/>
                    <a:lstStyle/>
                    <a:p>
                      <a:r>
                        <a:rPr lang="en-US" dirty="0" smtClean="0"/>
                        <a:t>Martin</a:t>
                      </a:r>
                      <a:endParaRPr lang="en-US" dirty="0"/>
                    </a:p>
                  </a:txBody>
                  <a:tcPr/>
                </a:tc>
                <a:tc>
                  <a:txBody>
                    <a:bodyPr/>
                    <a:lstStyle/>
                    <a:p>
                      <a:r>
                        <a:rPr lang="en-US" dirty="0" smtClean="0"/>
                        <a:t>Nick</a:t>
                      </a:r>
                      <a:endParaRPr lang="en-US" dirty="0"/>
                    </a:p>
                  </a:txBody>
                  <a:tcPr/>
                </a:tc>
                <a:tc>
                  <a:txBody>
                    <a:bodyPr/>
                    <a:lstStyle/>
                    <a:p>
                      <a:r>
                        <a:rPr lang="en-US" dirty="0" smtClean="0"/>
                        <a:t>Arielle</a:t>
                      </a:r>
                      <a:endParaRPr lang="en-US" dirty="0"/>
                    </a:p>
                  </a:txBody>
                  <a:tcPr/>
                </a:tc>
                <a:tc>
                  <a:txBody>
                    <a:bodyPr/>
                    <a:lstStyle/>
                    <a:p>
                      <a:r>
                        <a:rPr lang="en-US" dirty="0" smtClean="0"/>
                        <a:t>Chad</a:t>
                      </a:r>
                      <a:endParaRPr lang="en-US" dirty="0"/>
                    </a:p>
                  </a:txBody>
                  <a:tcPr/>
                </a:tc>
                <a:tc>
                  <a:txBody>
                    <a:bodyPr/>
                    <a:lstStyle/>
                    <a:p>
                      <a:r>
                        <a:rPr lang="en-US" dirty="0" smtClean="0"/>
                        <a:t>Mike M.</a:t>
                      </a:r>
                      <a:endParaRPr lang="en-US" dirty="0"/>
                    </a:p>
                  </a:txBody>
                  <a:tcPr/>
                </a:tc>
                <a:tc>
                  <a:txBody>
                    <a:bodyPr/>
                    <a:lstStyle/>
                    <a:p>
                      <a:r>
                        <a:rPr lang="en-US" dirty="0" smtClean="0"/>
                        <a:t>Chai</a:t>
                      </a:r>
                      <a:endParaRPr lang="en-US" dirty="0"/>
                    </a:p>
                  </a:txBody>
                  <a:tcPr/>
                </a:tc>
              </a:tr>
              <a:tr h="370840">
                <a:tc>
                  <a:txBody>
                    <a:bodyPr/>
                    <a:lstStyle/>
                    <a:p>
                      <a:r>
                        <a:rPr lang="en-US" dirty="0" smtClean="0"/>
                        <a:t>Laura</a:t>
                      </a:r>
                      <a:endParaRPr lang="en-US" dirty="0"/>
                    </a:p>
                  </a:txBody>
                  <a:tcPr/>
                </a:tc>
                <a:tc>
                  <a:txBody>
                    <a:bodyPr/>
                    <a:lstStyle/>
                    <a:p>
                      <a:r>
                        <a:rPr lang="en-US" dirty="0" smtClean="0"/>
                        <a:t>Carlos</a:t>
                      </a:r>
                      <a:endParaRPr lang="en-US" dirty="0"/>
                    </a:p>
                  </a:txBody>
                  <a:tcPr/>
                </a:tc>
                <a:tc>
                  <a:txBody>
                    <a:bodyPr/>
                    <a:lstStyle/>
                    <a:p>
                      <a:r>
                        <a:rPr lang="en-US" dirty="0" err="1" smtClean="0"/>
                        <a:t>Iman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1066801" y="4419600"/>
            <a:ext cx="7696200" cy="1200329"/>
          </a:xfrm>
          <a:prstGeom prst="rect">
            <a:avLst/>
          </a:prstGeom>
          <a:noFill/>
        </p:spPr>
        <p:txBody>
          <a:bodyPr wrap="square" rtlCol="0">
            <a:spAutoFit/>
          </a:bodyPr>
          <a:lstStyle/>
          <a:p>
            <a:r>
              <a:rPr lang="en-US" dirty="0" smtClean="0"/>
              <a:t>* Group Moderator: </a:t>
            </a:r>
          </a:p>
          <a:p>
            <a:pPr marL="742950" lvl="1" indent="-285750">
              <a:buFont typeface="Arial" charset="0"/>
              <a:buChar char="•"/>
            </a:pPr>
            <a:r>
              <a:rPr lang="en-US" dirty="0" smtClean="0"/>
              <a:t>Help encourage all group members to participate in the discussion</a:t>
            </a:r>
          </a:p>
          <a:p>
            <a:pPr marL="742950" lvl="1" indent="-285750">
              <a:buFont typeface="Arial" charset="0"/>
              <a:buChar char="•"/>
            </a:pPr>
            <a:r>
              <a:rPr lang="en-US" dirty="0" smtClean="0"/>
              <a:t>Ensure that all of the discussion questions are covered</a:t>
            </a:r>
            <a:endParaRPr lang="en-US" dirty="0"/>
          </a:p>
        </p:txBody>
      </p:sp>
    </p:spTree>
    <p:extLst>
      <p:ext uri="{BB962C8B-B14F-4D97-AF65-F5344CB8AC3E}">
        <p14:creationId xmlns:p14="http://schemas.microsoft.com/office/powerpoint/2010/main" val="494985488"/>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415</TotalTime>
  <Words>1084</Words>
  <Application>Microsoft Office PowerPoint</Application>
  <PresentationFormat>On-screen Show (4:3)</PresentationFormat>
  <Paragraphs>132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Summer</vt:lpstr>
      <vt:lpstr>PowerPoint Presentation</vt:lpstr>
      <vt:lpstr>Class Outline Conceptual and Procedural Understanding</vt:lpstr>
      <vt:lpstr>Logistics: Readings for Thursday</vt:lpstr>
      <vt:lpstr>Reading Responses</vt:lpstr>
      <vt:lpstr>Exit Card Reflections</vt:lpstr>
      <vt:lpstr>Theory vs. Method</vt:lpstr>
      <vt:lpstr>What should we learn?</vt:lpstr>
      <vt:lpstr>PowerPoint Presentation</vt:lpstr>
      <vt:lpstr>Small Groups</vt:lpstr>
      <vt:lpstr>Small Group Questions</vt:lpstr>
      <vt:lpstr>Strands of Mathematical Proficiency</vt:lpstr>
      <vt:lpstr>10 minute Break</vt:lpstr>
      <vt:lpstr>TIMSS Study</vt:lpstr>
      <vt:lpstr>TIMSS Methodology</vt:lpstr>
      <vt:lpstr>TIMSS Video Questions</vt:lpstr>
      <vt:lpstr>Analysis of TIMSS</vt:lpstr>
      <vt:lpstr>Analysis of TIMSS</vt:lpstr>
      <vt:lpstr>Analysis of TIMMS  (Stiegler &amp; Hiebert)</vt:lpstr>
      <vt:lpstr>Analysis of TIMMS  (Stiegler &amp; Hiebert)</vt:lpstr>
      <vt:lpstr>Analysis of TIMMS  (Stiegler &amp; Hiebert)</vt:lpstr>
      <vt:lpstr>Observer Observations</vt:lpstr>
      <vt:lpstr>Exit Cards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dc:creator>
  <cp:lastModifiedBy>Carolyn</cp:lastModifiedBy>
  <cp:revision>30</cp:revision>
  <dcterms:created xsi:type="dcterms:W3CDTF">2011-07-24T20:20:48Z</dcterms:created>
  <dcterms:modified xsi:type="dcterms:W3CDTF">2011-07-26T15:27:01Z</dcterms:modified>
</cp:coreProperties>
</file>